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7" r:id="rId4"/>
    <p:sldId id="258" r:id="rId5"/>
    <p:sldId id="259" r:id="rId6"/>
    <p:sldId id="272" r:id="rId7"/>
    <p:sldId id="271" r:id="rId8"/>
    <p:sldId id="260" r:id="rId9"/>
    <p:sldId id="261" r:id="rId10"/>
    <p:sldId id="268" r:id="rId11"/>
    <p:sldId id="273" r:id="rId12"/>
    <p:sldId id="262" r:id="rId13"/>
    <p:sldId id="267" r:id="rId14"/>
    <p:sldId id="266" r:id="rId15"/>
    <p:sldId id="263" r:id="rId16"/>
    <p:sldId id="264" r:id="rId17"/>
    <p:sldId id="265" r:id="rId18"/>
    <p:sldId id="270" r:id="rId19"/>
    <p:sldId id="269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9"/>
    <p:restoredTop sz="80963"/>
  </p:normalViewPr>
  <p:slideViewPr>
    <p:cSldViewPr snapToGrid="0">
      <p:cViewPr varScale="1">
        <p:scale>
          <a:sx n="126" d="100"/>
          <a:sy n="126" d="100"/>
        </p:scale>
        <p:origin x="20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00291-9EB5-2F4E-977C-D894FE692C88}" type="datetimeFigureOut">
              <a:rPr lang="nl-BE" smtClean="0"/>
              <a:t>27/08/2023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B7585-234C-474B-BBA4-7D196B9E2D9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324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7161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Here we can see the custom pcb with muxes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447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17272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Single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Check velostat reaction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Enables us to change one parameter of the testing an evaluate quickly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9600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Sequencer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892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1329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6526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6539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2439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Image: https://www.adafruit.com/product/1361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5495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Image: https://www.adafruit.com/product/1361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9299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Who has heard about Velostat except my supervisor?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Carbon impregnated polyethylene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Used for ESD safe packaging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Also used for sensors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Image: https://www.adafruit.com/product/1361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5279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Image: https://www.adafruit.com/product/1361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0580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Image: https://www.adafruit.com/product/1361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0910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Image: https://www.adafruit.com/product/1361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3363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effectLst/>
                <a:latin typeface="Helvetica" pitchFamily="2" charset="0"/>
              </a:rPr>
              <a:t>– sleep monitoring (e.g.,[</a:t>
            </a:r>
            <a:r>
              <a:rPr lang="nl-BE" dirty="0">
                <a:solidFill>
                  <a:srgbClr val="FF0000"/>
                </a:solidFill>
                <a:effectLst/>
                <a:latin typeface="Helvetica" pitchFamily="2" charset="0"/>
              </a:rPr>
              <a:t>1</a:t>
            </a:r>
            <a:r>
              <a:rPr lang="nl-BE" dirty="0">
                <a:effectLst/>
                <a:latin typeface="Helvetica" pitchFamily="2" charset="0"/>
              </a:rPr>
              <a:t>]);</a:t>
            </a:r>
          </a:p>
          <a:p>
            <a:r>
              <a:rPr lang="nl-BE" dirty="0">
                <a:effectLst/>
                <a:latin typeface="Helvetica" pitchFamily="2" charset="0"/>
              </a:rPr>
              <a:t>– posture monitoring (e.g.,[</a:t>
            </a:r>
            <a:r>
              <a:rPr lang="nl-BE" dirty="0">
                <a:solidFill>
                  <a:srgbClr val="FF0000"/>
                </a:solidFill>
                <a:effectLst/>
                <a:latin typeface="Helvetica" pitchFamily="2" charset="0"/>
              </a:rPr>
              <a:t>2</a:t>
            </a:r>
            <a:r>
              <a:rPr lang="nl-BE" dirty="0">
                <a:effectLst/>
                <a:latin typeface="Helvetica" pitchFamily="2" charset="0"/>
              </a:rPr>
              <a:t>], [</a:t>
            </a:r>
            <a:r>
              <a:rPr lang="nl-BE" dirty="0">
                <a:solidFill>
                  <a:srgbClr val="FF0000"/>
                </a:solidFill>
                <a:effectLst/>
                <a:latin typeface="Helvetica" pitchFamily="2" charset="0"/>
              </a:rPr>
              <a:t>3</a:t>
            </a:r>
            <a:r>
              <a:rPr lang="nl-BE" dirty="0">
                <a:effectLst/>
                <a:latin typeface="Helvetica" pitchFamily="2" charset="0"/>
              </a:rPr>
              <a:t>]);</a:t>
            </a:r>
          </a:p>
          <a:p>
            <a:r>
              <a:rPr lang="nl-BE" dirty="0">
                <a:effectLst/>
                <a:latin typeface="Helvetica" pitchFamily="2" charset="0"/>
              </a:rPr>
              <a:t>– floor‐based foot pressure measuring (e.g.,[</a:t>
            </a:r>
            <a:r>
              <a:rPr lang="nl-BE" dirty="0">
                <a:solidFill>
                  <a:srgbClr val="FF0000"/>
                </a:solidFill>
                <a:effectLst/>
                <a:latin typeface="Helvetica" pitchFamily="2" charset="0"/>
              </a:rPr>
              <a:t>4</a:t>
            </a:r>
            <a:r>
              <a:rPr lang="nl-BE" dirty="0">
                <a:effectLst/>
                <a:latin typeface="Helvetica" pitchFamily="2" charset="0"/>
              </a:rPr>
              <a:t>]);</a:t>
            </a:r>
          </a:p>
          <a:p>
            <a:r>
              <a:rPr lang="nl-BE" dirty="0">
                <a:effectLst/>
                <a:latin typeface="Helvetica" pitchFamily="2" charset="0"/>
              </a:rPr>
              <a:t>– shoe insole pressure measuring (e.g.,[</a:t>
            </a:r>
            <a:r>
              <a:rPr lang="nl-BE" dirty="0">
                <a:solidFill>
                  <a:srgbClr val="FF0000"/>
                </a:solidFill>
                <a:effectLst/>
                <a:latin typeface="Helvetica" pitchFamily="2" charset="0"/>
              </a:rPr>
              <a:t>5</a:t>
            </a:r>
            <a:r>
              <a:rPr lang="nl-BE" dirty="0">
                <a:effectLst/>
                <a:latin typeface="Helvetica" pitchFamily="2" charset="0"/>
              </a:rPr>
              <a:t>], [</a:t>
            </a:r>
            <a:r>
              <a:rPr lang="nl-BE" dirty="0">
                <a:solidFill>
                  <a:srgbClr val="FF0000"/>
                </a:solidFill>
                <a:effectLst/>
                <a:latin typeface="Helvetica" pitchFamily="2" charset="0"/>
              </a:rPr>
              <a:t>6</a:t>
            </a:r>
            <a:r>
              <a:rPr lang="nl-BE" dirty="0">
                <a:effectLst/>
                <a:latin typeface="Helvetica" pitchFamily="2" charset="0"/>
              </a:rPr>
              <a:t>]);</a:t>
            </a:r>
          </a:p>
          <a:p>
            <a:r>
              <a:rPr lang="nl-BE" dirty="0">
                <a:effectLst/>
                <a:latin typeface="Helvetica" pitchFamily="2" charset="0"/>
              </a:rPr>
              <a:t>– interactive sensing floors (e.g.,[</a:t>
            </a:r>
            <a:r>
              <a:rPr lang="nl-BE" dirty="0">
                <a:solidFill>
                  <a:srgbClr val="FF0000"/>
                </a:solidFill>
                <a:effectLst/>
                <a:latin typeface="Helvetica" pitchFamily="2" charset="0"/>
              </a:rPr>
              <a:t>7</a:t>
            </a:r>
            <a:r>
              <a:rPr lang="nl-BE" dirty="0">
                <a:effectLst/>
                <a:latin typeface="Helvetica" pitchFamily="2" charset="0"/>
              </a:rPr>
              <a:t>]);</a:t>
            </a:r>
          </a:p>
          <a:p>
            <a:r>
              <a:rPr lang="nl-BE" dirty="0">
                <a:effectLst/>
                <a:latin typeface="Helvetica" pitchFamily="2" charset="0"/>
              </a:rPr>
              <a:t>– Musical Instrument Digital Interface (MIDI) controllers (e.g.,[</a:t>
            </a:r>
            <a:r>
              <a:rPr lang="nl-BE" dirty="0">
                <a:solidFill>
                  <a:srgbClr val="FF0000"/>
                </a:solidFill>
                <a:effectLst/>
                <a:latin typeface="Helvetica" pitchFamily="2" charset="0"/>
              </a:rPr>
              <a:t>8</a:t>
            </a:r>
            <a:r>
              <a:rPr lang="nl-BE" dirty="0">
                <a:effectLst/>
                <a:latin typeface="Helvetica" pitchFamily="2" charset="0"/>
              </a:rPr>
              <a:t>]).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059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Why instrumentation system?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Researchers always build test sustem from zero → time and resource consuming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Sometimes no technical knowledge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Insturementation system should be used by everybody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095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How velostat?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Looking at current literature of velostat based tactile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2 distinct methods: borders and velostat matrix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one uses the complete sheet as a sensor, other divides the sheet in multiple sensors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We will focus on border based sensors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Y. Zhang, G. Laput, and C. Harrison, “Electrick: Low-cost touch sensing using electric field tomography,” 2017. [Online]. Available: http://dx.doi.org/10.1145/3025453.3025842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L. Yuan, H. Qu, and J. Li, “Velostat sensor array for object recognition,” IEEE Sensors Journal, vol. 22, pp. 1692–1704, 1 2022.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3663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When with the border system, a measurement pair and injecting pair of electrodes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The injecting signal can be AC or 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Both methods extensively researched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Y. Zhang, G. Laput, and C. Harrison, “Electrick: Low-cost touch sensing using electric field tomography,” 2017. [Online]. Available: http://dx.doi.org/10.1145/3025453.3025842</a:t>
            </a:r>
          </a:p>
          <a:p>
            <a:r>
              <a:rPr lang="nl-BE" dirty="0">
                <a:effectLst/>
                <a:latin typeface="Helvetica" pitchFamily="2" charset="0"/>
              </a:rPr>
              <a:t>Y. Zhang, Z. Lin, X. You, X. Huang, J. Ye, and H. Wu, “A position‐sensitive electronic skin</a:t>
            </a:r>
          </a:p>
          <a:p>
            <a:r>
              <a:rPr lang="nl-BE" dirty="0">
                <a:effectLst/>
                <a:latin typeface="Helvetica" pitchFamily="2" charset="0"/>
              </a:rPr>
              <a:t>based on boundary potential projection theory,” Sensor Review, vol. 40, no. 1, pp. 130–140,</a:t>
            </a:r>
          </a:p>
          <a:p>
            <a:r>
              <a:rPr lang="nl-BE" dirty="0">
                <a:effectLst/>
                <a:latin typeface="Helvetica" pitchFamily="2" charset="0"/>
              </a:rPr>
              <a:t>Jan. 2020, ıſſN: 0260‐2288. DOı: </a:t>
            </a:r>
            <a:r>
              <a:rPr lang="nl-BE" dirty="0">
                <a:solidFill>
                  <a:srgbClr val="0000FF"/>
                </a:solidFill>
                <a:effectLst/>
                <a:latin typeface="Helvetica" pitchFamily="2" charset="0"/>
              </a:rPr>
              <a:t>10 . 1108 / SR - 10 - 2019 - 0243</a:t>
            </a:r>
            <a:r>
              <a:rPr lang="nl-BE" dirty="0">
                <a:effectLst/>
                <a:latin typeface="Helvetica" pitchFamily="2" charset="0"/>
              </a:rPr>
              <a:t>. [Online]. Available:</a:t>
            </a:r>
          </a:p>
          <a:p>
            <a:r>
              <a:rPr lang="nl-BE" dirty="0">
                <a:solidFill>
                  <a:srgbClr val="0000FF"/>
                </a:solidFill>
                <a:effectLst/>
                <a:latin typeface="Helvetica" pitchFamily="2" charset="0"/>
              </a:rPr>
              <a:t>https://doi.org/10.1108/SR-10-2019-0243</a:t>
            </a:r>
            <a:r>
              <a:rPr lang="nl-BE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  <a:endParaRPr lang="nl-BE" dirty="0">
              <a:solidFill>
                <a:srgbClr val="0000FF"/>
              </a:solidFill>
              <a:effectLst/>
              <a:latin typeface="Helvetica" pitchFamily="2" charset="0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0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06559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Connections on pcb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Exposed pads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Copper tape and kapton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342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4 multiplexers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upper conencted to injecting signal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lower is connected to opamp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adc digitalises the signal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dirty="0"/>
              <a:t>All mux pins connected to velostat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B7585-234C-474B-BBA4-7D196B9E2D98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265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D2755-A26D-AF3A-3F26-16EDC89EB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BFD616E-37BF-2E55-4F5C-B342253E2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93D0F21-7962-E7E8-E45C-801AA4977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94631-519C-3C44-9464-9ABE352102FD}" type="datetime1">
              <a:rPr lang="nl-BE" smtClean="0"/>
              <a:t>27/08/2023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43653E-AEF6-890E-3905-A9A14159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C53F847-A337-E098-3B73-C4FF5825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512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56DFC-A007-D62C-24EA-6A4B3C67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9FAC7CB-AD45-2E29-F79E-15CF8DE82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1740341-13C9-66CF-D2B2-327E20F6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9E7A7-D0E1-E94B-B60F-AE2D20BCF886}" type="datetime1">
              <a:rPr lang="nl-BE" smtClean="0"/>
              <a:t>27/08/2023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5C7B29A-07AD-420B-DED8-60033EC09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CBED217-A10C-C9D6-3187-BA278BD8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108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5F0D701-7710-386A-898A-528C943892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A839CA7-29F3-4E25-BCF1-2C0A5127E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32C829-2C42-1973-378F-346A76C32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507B2-39A3-B54B-88A6-72F16053C804}" type="datetime1">
              <a:rPr lang="nl-BE" smtClean="0"/>
              <a:t>27/08/2023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A2B9BB3-7625-7A15-AABC-78833DA5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CDFE1C2-D150-16F1-B30A-F206B51A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1432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D7094-30AF-53BF-1E4A-AB5B6A9F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0CFE51-07ED-6158-B87D-33EE570F4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A93E6D-5068-EBAB-68B3-038CD820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94DB-AD2E-7444-BEC4-E18608F3C574}" type="datetime1">
              <a:rPr lang="nl-BE" smtClean="0"/>
              <a:t>27/08/2023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2F1F408-7946-E4BB-2302-5520D557B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B252CCA-54CA-6229-F4F4-0121157A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2086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96A3B-0A33-F7B5-06C7-BF268086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FC4D1E-5DB4-6E45-8F08-2922FB3E4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50E4C00-D75D-B53E-A749-1C24C1B4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5503F-4616-454B-8555-190BB5A762B9}" type="datetime1">
              <a:rPr lang="nl-BE" smtClean="0"/>
              <a:t>27/08/2023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030109-E93C-6380-F98F-2EE4ED90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7A28CCA-88FD-61FA-51F2-1096F7FD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3642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60C4B-A188-BFEA-F408-6EA313CF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E0D9DA0-C64E-282B-002A-336F191BB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4D74C0E-92BA-C8CA-B1D2-7E173737A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BE40779-B819-EC06-A6B9-35230093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19368-C870-6143-BAA7-7201B9203EF6}" type="datetime1">
              <a:rPr lang="nl-BE" smtClean="0"/>
              <a:t>27/08/2023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ACE31B3-890E-769C-000B-565F82CE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44B254-4AD3-91B6-33DA-3084BAC4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570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0F067B-47C4-AB70-71E3-2E6099E5E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FAE2C9-6F4E-5A3E-71FD-001A3ABF6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C2F7C16-39FD-8D9F-7ACB-86A80853B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B604B7B-4B30-4426-BE70-2A7BD48F9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04823AF-515D-CDED-91E3-23E9633A8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68E2B20-67A9-77F3-3F05-36291CF1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E34F3-14A6-1A43-8ED5-8C3312EEF52A}" type="datetime1">
              <a:rPr lang="nl-BE" smtClean="0"/>
              <a:t>27/08/2023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8592C11C-77AD-1128-8A7A-25BF71DE1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C76ACDD-1B05-FF99-EB3D-D81E4160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3937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C991E4-685D-A503-1E7C-F236645D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F453124-0F6F-7621-4236-1F78063ED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A52A6-88C5-1E46-B2A1-4134520A133B}" type="datetime1">
              <a:rPr lang="nl-BE" smtClean="0"/>
              <a:t>27/08/2023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5001A0B-CA7F-5C02-B776-A61A38770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8289AE-0FD3-77F7-EA79-596182E0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798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07AED3E9-E023-24AD-9783-3B1788599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55B0-6753-314B-AF6E-69EAA1658B27}" type="datetime1">
              <a:rPr lang="nl-BE" smtClean="0"/>
              <a:t>27/08/2023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A9697AC-3015-9EB1-3A00-697B9BAF7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FE0462-0E3F-6706-1745-2E9FA2FC8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086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54D16-FED6-A05D-12AD-60DA14D4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56A05D-1741-7100-D899-9B9348324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8CE95D8-6AB1-BF6C-5418-F3E5B82C4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040746A-F561-D458-F345-61E08F5C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BE28-B216-824E-BA81-DAEBD2A8605E}" type="datetime1">
              <a:rPr lang="nl-BE" smtClean="0"/>
              <a:t>27/08/2023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A7224BA-A9B9-A7F5-E7C8-70F4ACA3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EA29B19-E9F0-BDA7-F289-63E3253DA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63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1B13F2-6278-6527-A426-12C6D547F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CFAB89A-FE3A-0A9D-77C1-A6BA9C4B1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F1C7DFA-B75E-275C-856C-D82E4DA01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058C51A-122A-947D-A2B6-96B46EDE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0FFF7-30CD-104B-A633-4586FA52B7B7}" type="datetime1">
              <a:rPr lang="nl-BE" smtClean="0"/>
              <a:t>27/08/2023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79732E0-8A16-9AF0-32BA-FB84C29E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5E98E90-247E-1C1E-9CB7-9464E41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996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A53053B-78B7-98EB-0B6A-D249CEBDA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83A8383-8B08-3214-33D2-D48022F47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E7D8225-6B7A-4895-4C7A-810C2DF27B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DBEBC-3F1E-064E-8B55-A2E09FFA505A}" type="datetime1">
              <a:rPr lang="nl-BE" smtClean="0"/>
              <a:t>27/08/2023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0F2286-7EF4-33EF-C400-8573FFB0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96C1FEA-251D-A5D9-4D60-5E2500DB3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1E5FF-5EE4-0E4D-9BD4-FFC514F896E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72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elektronica, Elektronische engineering, stroomkring, Elektrische bedrading&#10;&#10;Automatisch gegenereerde beschrijving">
            <a:extLst>
              <a:ext uri="{FF2B5EF4-FFF2-40B4-BE49-F238E27FC236}">
                <a16:creationId xmlns:a16="http://schemas.microsoft.com/office/drawing/2014/main" id="{1D7626F8-88DB-2218-607D-F6523237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3" y="1"/>
            <a:ext cx="12193473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172" y="154152"/>
            <a:ext cx="11587656" cy="2387600"/>
          </a:xfrm>
        </p:spPr>
        <p:txBody>
          <a:bodyPr anchor="t">
            <a:noAutofit/>
          </a:bodyPr>
          <a:lstStyle/>
          <a:p>
            <a:r>
              <a:rPr lang="nl-BE" sz="3200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DEVELOPMENT OF AN INSTRUMENTATION SYSTEM FOR THE CHARACTERISATION OF VELOSTAT</a:t>
            </a:r>
            <a:r>
              <a:rPr lang="nl-BE" sz="3200" dirty="0">
                <a:solidFill>
                  <a:schemeClr val="bg1"/>
                </a:solidFill>
                <a:latin typeface="Archia" panose="02000503000000020004" pitchFamily="2" charset="77"/>
              </a:rPr>
              <a:t> </a:t>
            </a:r>
            <a:r>
              <a:rPr lang="nl-BE" sz="3200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MATERIAL</a:t>
            </a:r>
            <a:endParaRPr lang="nl-BE" sz="3200" dirty="0">
              <a:solidFill>
                <a:schemeClr val="bg1"/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234780" y="6391814"/>
            <a:ext cx="444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Examiner</a:t>
            </a:r>
            <a:r>
              <a:rPr lang="nl-BE" sz="1200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: Martin Ekström</a:t>
            </a:r>
          </a:p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Supervisors</a:t>
            </a:r>
            <a:r>
              <a:rPr lang="nl-BE" sz="1200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: Saad Abdullah, Abdelakram Hafid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B9D2D1D-7EDA-1305-1D85-E95A07BE6463}"/>
              </a:ext>
            </a:extLst>
          </p:cNvPr>
          <p:cNvSpPr txBox="1"/>
          <p:nvPr/>
        </p:nvSpPr>
        <p:spPr>
          <a:xfrm>
            <a:off x="3873638" y="1163286"/>
            <a:ext cx="444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Louis de Looze</a:t>
            </a: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294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929" y="257296"/>
            <a:ext cx="11260667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Multiplexers</a:t>
            </a:r>
            <a:endParaRPr lang="nl-BE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Implementation and Design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10</a:t>
            </a:fld>
            <a:endParaRPr lang="nl-BE" dirty="0"/>
          </a:p>
        </p:txBody>
      </p:sp>
      <p:pic>
        <p:nvPicPr>
          <p:cNvPr id="5" name="Afbeelding 4" descr="Afbeelding met elektronica, machine, Elektronische engineering, Elektronisch apparaat&#10;&#10;Automatisch gegenereerde beschrijving">
            <a:extLst>
              <a:ext uri="{FF2B5EF4-FFF2-40B4-BE49-F238E27FC236}">
                <a16:creationId xmlns:a16="http://schemas.microsoft.com/office/drawing/2014/main" id="{DF02FE4D-406C-04F7-C8D0-44717F55EF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6549" y="1223908"/>
            <a:ext cx="755742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2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929" y="257296"/>
            <a:ext cx="11260667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Overview</a:t>
            </a:r>
            <a:endParaRPr lang="nl-BE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Implementation and Design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11</a:t>
            </a:fld>
            <a:endParaRPr lang="nl-BE" dirty="0"/>
          </a:p>
        </p:txBody>
      </p:sp>
      <p:pic>
        <p:nvPicPr>
          <p:cNvPr id="4" name="Afbeelding 3" descr="Afbeelding met elektronica, Elektronische engineering, Computeronderdeel, Computerhardware&#10;&#10;Automatisch gegenereerde beschrijving">
            <a:extLst>
              <a:ext uri="{FF2B5EF4-FFF2-40B4-BE49-F238E27FC236}">
                <a16:creationId xmlns:a16="http://schemas.microsoft.com/office/drawing/2014/main" id="{51CBC399-2522-AA56-2089-950769A875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6549" y="1223908"/>
            <a:ext cx="755742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2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52" y="240363"/>
            <a:ext cx="9637695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latin typeface="Archia" panose="02000503000000020004" pitchFamily="2" charset="77"/>
              </a:rPr>
              <a:t>Web </a:t>
            </a:r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Visualisation</a:t>
            </a:r>
            <a:endParaRPr lang="nl-BE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Implementation and Design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12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ACD7979-DB27-D6ED-34FC-1C9E8A39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887" y="1183336"/>
            <a:ext cx="7888751" cy="506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52" y="240363"/>
            <a:ext cx="9637695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latin typeface="Archia" panose="02000503000000020004" pitchFamily="2" charset="77"/>
              </a:rPr>
              <a:t>Web </a:t>
            </a:r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Visualisation</a:t>
            </a:r>
            <a:endParaRPr lang="nl-BE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Implementation and Design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13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CBDF8FF-3C13-A336-6B30-82C117B40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52" y="1206975"/>
            <a:ext cx="7888750" cy="507212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4D6EA5C-2CF5-9D7A-4E3E-72519F750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808" y="2610040"/>
            <a:ext cx="21971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2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Implementation and Design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14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15295F2-C433-F0C5-6A8A-23D0AD09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748" y="87230"/>
            <a:ext cx="5586152" cy="616373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76C9562-8E73-C550-E580-C46AAE5F2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2289687"/>
            <a:ext cx="4651857" cy="1758818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Interaction</a:t>
            </a:r>
            <a:b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</a:br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flow</a:t>
            </a:r>
            <a:endParaRPr lang="nl-BE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1508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52" y="240363"/>
            <a:ext cx="9637695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latin typeface="Archia" panose="02000503000000020004" pitchFamily="2" charset="77"/>
              </a:rPr>
              <a:t>Complete System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Results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15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2F6EEA6-DF2A-8D26-1B54-6D0F3C0CF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433" y="1239007"/>
            <a:ext cx="6697133" cy="501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59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52" y="240363"/>
            <a:ext cx="9637695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latin typeface="Archia" panose="02000503000000020004" pitchFamily="2" charset="77"/>
              </a:rPr>
              <a:t>Single Mode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Results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16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B560D9D-C602-0FDA-7529-F40E1F0B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01" y="1507266"/>
            <a:ext cx="4066628" cy="407359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54F8B24-7681-D1F0-CACF-F0EE1DF55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828" y="2373636"/>
            <a:ext cx="6807200" cy="23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4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52" y="240363"/>
            <a:ext cx="9637695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latin typeface="Archia" panose="02000503000000020004" pitchFamily="2" charset="77"/>
              </a:rPr>
              <a:t>Sequencer Mode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Results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17</a:t>
            </a:fld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019A510-1566-2990-D681-7C89D41CE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75" y="1371919"/>
            <a:ext cx="8899850" cy="236563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746E154-66FD-D7E2-E1C1-FE94A3420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338" y="3865753"/>
            <a:ext cx="8899850" cy="23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0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Results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18</a:t>
            </a:fld>
            <a:endParaRPr lang="nl-BE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7907027A-3415-9794-CF46-07F9286CFEF5}"/>
              </a:ext>
            </a:extLst>
          </p:cNvPr>
          <p:cNvSpPr txBox="1"/>
          <p:nvPr/>
        </p:nvSpPr>
        <p:spPr>
          <a:xfrm>
            <a:off x="5202262" y="3059668"/>
            <a:ext cx="178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i="1" dirty="0"/>
              <a:t>- video in folder -</a:t>
            </a:r>
          </a:p>
        </p:txBody>
      </p:sp>
    </p:spTree>
    <p:extLst>
      <p:ext uri="{BB962C8B-B14F-4D97-AF65-F5344CB8AC3E}">
        <p14:creationId xmlns:p14="http://schemas.microsoft.com/office/powerpoint/2010/main" val="1198042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elektronica, Elektronische engineering, machine, Elektrische bedrading&#10;&#10;Automatisch gegenereerde beschrijving">
            <a:extLst>
              <a:ext uri="{FF2B5EF4-FFF2-40B4-BE49-F238E27FC236}">
                <a16:creationId xmlns:a16="http://schemas.microsoft.com/office/drawing/2014/main" id="{89E06A88-197A-FEE4-2361-650D3A571C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74" y="0"/>
            <a:ext cx="12193473" cy="6482762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Conclusion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19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57432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7100" y="2999449"/>
            <a:ext cx="4232757" cy="85910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Velostat?</a:t>
            </a:r>
            <a:endParaRPr lang="nl-BE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Introduction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2</a:t>
            </a:fld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7EA614-F793-CE77-055A-B20442F8D5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0600" y="729735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08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Extra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20</a:t>
            </a:fld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79EDAAB-23FB-FA2E-8954-4C09FC1B0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" y="938076"/>
            <a:ext cx="11070771" cy="49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88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Extra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21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C68C8B2-FF57-E9F4-1002-767EFD68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152" y="2357599"/>
            <a:ext cx="7311695" cy="214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0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Extra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22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A489940-D30F-07AF-2B32-D3F92899B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618" y="722790"/>
            <a:ext cx="9574763" cy="541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1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Introduction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3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B3792113-BB3F-885E-7C8C-B404AE6B8B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68075"/>
            <a:ext cx="5257801" cy="2769049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AB195D5-6C0A-DCA8-0635-4C59B18F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20" y="2932898"/>
            <a:ext cx="4237671" cy="317660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D3176A1-AEBD-265D-A92A-AB48A42EB7B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8600" y="3421685"/>
            <a:ext cx="6015200" cy="26878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0F3C0C1-DA25-CC4C-FC63-96E455252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21" y="368076"/>
            <a:ext cx="5054760" cy="227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1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172" y="2369254"/>
            <a:ext cx="5419006" cy="1708475"/>
          </a:xfrm>
        </p:spPr>
        <p:txBody>
          <a:bodyPr anchor="t">
            <a:noAutofit/>
          </a:bodyPr>
          <a:lstStyle/>
          <a:p>
            <a:r>
              <a:rPr lang="nl-BE" sz="4800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Instrumentation system?</a:t>
            </a:r>
            <a:endParaRPr lang="nl-BE" sz="4800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Introduction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4</a:t>
            </a:fld>
            <a:endParaRPr lang="nl-BE" dirty="0"/>
          </a:p>
        </p:txBody>
      </p:sp>
      <p:pic>
        <p:nvPicPr>
          <p:cNvPr id="4" name="Afbeelding 3" descr="Afbeelding met elektronica, Elektronische engineering, stroomkring, Stroomkringonderdeel&#10;&#10;Automatisch gegenereerde beschrijving">
            <a:extLst>
              <a:ext uri="{FF2B5EF4-FFF2-40B4-BE49-F238E27FC236}">
                <a16:creationId xmlns:a16="http://schemas.microsoft.com/office/drawing/2014/main" id="{D8EF9BFE-2DCE-EE11-FA3B-B2B27EA245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0600" y="703491"/>
            <a:ext cx="5040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9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52" y="240363"/>
            <a:ext cx="9637695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Current State</a:t>
            </a:r>
            <a:endParaRPr lang="nl-BE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Background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5</a:t>
            </a:fld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526FD52-C4AC-AC09-87BD-23620803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59" y="2305873"/>
            <a:ext cx="6002482" cy="2501034"/>
          </a:xfrm>
          <a:prstGeom prst="rect">
            <a:avLst/>
          </a:prstGeom>
        </p:spPr>
      </p:pic>
      <p:pic>
        <p:nvPicPr>
          <p:cNvPr id="5" name="Tijdelijke aanduiding voor inhoud 9" descr="Afbeelding met illustratie&#10;&#10;Automatisch gegenereerde beschrijving">
            <a:extLst>
              <a:ext uri="{FF2B5EF4-FFF2-40B4-BE49-F238E27FC236}">
                <a16:creationId xmlns:a16="http://schemas.microsoft.com/office/drawing/2014/main" id="{9E9BCE2E-CF74-E4B1-80F8-581702C4FF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7152" y="2078072"/>
            <a:ext cx="2782833" cy="321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8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52" y="240363"/>
            <a:ext cx="9637695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Sensing Principles</a:t>
            </a:r>
            <a:endParaRPr lang="nl-BE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Background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6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815AD4F-E226-992F-C52C-B4F009652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1" y="2686698"/>
            <a:ext cx="2832100" cy="25019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A1805AC1-7F5A-F23F-959F-9843C229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74" y="2648598"/>
            <a:ext cx="2197100" cy="2527300"/>
          </a:xfrm>
          <a:prstGeom prst="rect">
            <a:avLst/>
          </a:prstGeom>
        </p:spPr>
      </p:pic>
      <p:pic>
        <p:nvPicPr>
          <p:cNvPr id="7" name="Tijdelijke aanduiding voor inhoud 9" descr="Afbeelding met illustratie&#10;&#10;Automatisch gegenereerde beschrijving">
            <a:extLst>
              <a:ext uri="{FF2B5EF4-FFF2-40B4-BE49-F238E27FC236}">
                <a16:creationId xmlns:a16="http://schemas.microsoft.com/office/drawing/2014/main" id="{9577F629-0C99-EACC-2618-D7BB8DBB4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404" y="2923212"/>
            <a:ext cx="5201682" cy="202887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561C5ADF-A731-07D8-0530-99D7312C785B}"/>
              </a:ext>
            </a:extLst>
          </p:cNvPr>
          <p:cNvSpPr txBox="1">
            <a:spLocks/>
          </p:cNvSpPr>
          <p:nvPr/>
        </p:nvSpPr>
        <p:spPr>
          <a:xfrm>
            <a:off x="1101438" y="2126795"/>
            <a:ext cx="3617505" cy="7964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2400" dirty="0">
                <a:solidFill>
                  <a:schemeClr val="accent1">
                    <a:lumMod val="50000"/>
                  </a:schemeClr>
                </a:solidFill>
                <a:latin typeface="Archia" panose="02000503000000020004" pitchFamily="2" charset="77"/>
              </a:rPr>
              <a:t>Direct Current</a:t>
            </a:r>
          </a:p>
          <a:p>
            <a:r>
              <a:rPr lang="nl-BE" sz="1800" dirty="0">
                <a:solidFill>
                  <a:schemeClr val="accent1">
                    <a:lumMod val="50000"/>
                  </a:schemeClr>
                </a:solidFill>
                <a:latin typeface="Archia" panose="02000503000000020004" pitchFamily="2" charset="77"/>
              </a:rPr>
              <a:t>Youzhi Zhang et al.</a:t>
            </a:r>
          </a:p>
          <a:p>
            <a:endParaRPr lang="nl-BE" sz="2400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CF815F5-811B-872E-F695-6BA50757541F}"/>
              </a:ext>
            </a:extLst>
          </p:cNvPr>
          <p:cNvSpPr txBox="1">
            <a:spLocks/>
          </p:cNvSpPr>
          <p:nvPr/>
        </p:nvSpPr>
        <p:spPr>
          <a:xfrm>
            <a:off x="7178985" y="2126795"/>
            <a:ext cx="3617505" cy="7964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2400" dirty="0">
                <a:solidFill>
                  <a:schemeClr val="accent1">
                    <a:lumMod val="50000"/>
                  </a:schemeClr>
                </a:solidFill>
                <a:latin typeface="Archia" panose="02000503000000020004" pitchFamily="2" charset="77"/>
              </a:rPr>
              <a:t>Alternating Current</a:t>
            </a:r>
          </a:p>
          <a:p>
            <a:r>
              <a:rPr lang="nl-BE" sz="1800" dirty="0">
                <a:solidFill>
                  <a:schemeClr val="accent1">
                    <a:lumMod val="50000"/>
                  </a:schemeClr>
                </a:solidFill>
                <a:latin typeface="Archia" panose="02000503000000020004" pitchFamily="2" charset="77"/>
              </a:rPr>
              <a:t>Yang Zhang et al.</a:t>
            </a:r>
          </a:p>
          <a:p>
            <a:endParaRPr lang="nl-BE" sz="2400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3190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52" y="240363"/>
            <a:ext cx="9637695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Overview</a:t>
            </a:r>
            <a:endParaRPr lang="nl-BE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Implementation and Design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7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162F116-9E23-ACA7-9428-91804117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04" y="2404564"/>
            <a:ext cx="11331517" cy="20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3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152" y="240363"/>
            <a:ext cx="9637695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Sensor Material &amp; Connection</a:t>
            </a:r>
            <a:endParaRPr lang="nl-BE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Implementation and Design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8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67F29F5-2DEF-204A-1D15-3A24D7C21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68" y="2136882"/>
            <a:ext cx="9947864" cy="365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4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CA142-C9AD-64D1-553E-DDAF38EAD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929" y="257296"/>
            <a:ext cx="11260667" cy="966612"/>
          </a:xfrm>
        </p:spPr>
        <p:txBody>
          <a:bodyPr anchor="t">
            <a:noAutofit/>
          </a:bodyPr>
          <a:lstStyle/>
          <a:p>
            <a:r>
              <a:rPr lang="nl-BE" dirty="0">
                <a:solidFill>
                  <a:schemeClr val="accent1">
                    <a:lumMod val="50000"/>
                  </a:schemeClr>
                </a:solidFill>
                <a:effectLst/>
                <a:latin typeface="Archia" panose="02000503000000020004" pitchFamily="2" charset="77"/>
              </a:rPr>
              <a:t>Instrumentation Hardware</a:t>
            </a:r>
            <a:endParaRPr lang="nl-BE" dirty="0">
              <a:solidFill>
                <a:schemeClr val="accent1">
                  <a:lumMod val="50000"/>
                </a:schemeClr>
              </a:solidFill>
              <a:latin typeface="Archia" panose="02000503000000020004" pitchFamily="2" charset="77"/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2FCE2782-48BB-FDB3-147A-867E6E2170DE}"/>
              </a:ext>
            </a:extLst>
          </p:cNvPr>
          <p:cNvSpPr/>
          <p:nvPr/>
        </p:nvSpPr>
        <p:spPr>
          <a:xfrm>
            <a:off x="-1473" y="6396334"/>
            <a:ext cx="12193473" cy="4616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DE32F49-174A-19CE-7992-0C5CCEFDAFB0}"/>
              </a:ext>
            </a:extLst>
          </p:cNvPr>
          <p:cNvSpPr txBox="1"/>
          <p:nvPr/>
        </p:nvSpPr>
        <p:spPr>
          <a:xfrm>
            <a:off x="302172" y="6482762"/>
            <a:ext cx="444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b="1" dirty="0">
                <a:solidFill>
                  <a:schemeClr val="bg1"/>
                </a:solidFill>
                <a:effectLst/>
                <a:latin typeface="Archia" panose="02000503000000020004" pitchFamily="2" charset="77"/>
              </a:rPr>
              <a:t>Implementation and Design</a:t>
            </a:r>
            <a:endParaRPr lang="nl-BE" sz="1200" dirty="0">
              <a:solidFill>
                <a:schemeClr val="bg1"/>
              </a:solidFill>
              <a:effectLst/>
              <a:latin typeface="Archia" panose="02000503000000020004" pitchFamily="2" charset="77"/>
            </a:endParaRPr>
          </a:p>
        </p:txBody>
      </p:sp>
      <p:sp>
        <p:nvSpPr>
          <p:cNvPr id="15" name="Tijdelijke aanduiding voor dianummer 14">
            <a:extLst>
              <a:ext uri="{FF2B5EF4-FFF2-40B4-BE49-F238E27FC236}">
                <a16:creationId xmlns:a16="http://schemas.microsoft.com/office/drawing/2014/main" id="{4B4D116E-805D-A76B-0022-2DA570CA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05645"/>
            <a:ext cx="2743200" cy="365125"/>
          </a:xfrm>
        </p:spPr>
        <p:txBody>
          <a:bodyPr/>
          <a:lstStyle/>
          <a:p>
            <a:fld id="{F8F1E5FF-5EE4-0E4D-9BD4-FFC514F896E7}" type="slidenum">
              <a:rPr lang="nl-BE" smtClean="0"/>
              <a:t>9</a:t>
            </a:fld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458A270-43D7-7129-0BD1-9C2F06BD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474" y="1223908"/>
            <a:ext cx="7893575" cy="49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3856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696</Words>
  <Application>Microsoft Macintosh PowerPoint</Application>
  <PresentationFormat>Breedbeeld</PresentationFormat>
  <Paragraphs>143</Paragraphs>
  <Slides>22</Slides>
  <Notes>22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22</vt:i4>
      </vt:variant>
    </vt:vector>
  </HeadingPairs>
  <TitlesOfParts>
    <vt:vector size="28" baseType="lpstr">
      <vt:lpstr>Archia</vt:lpstr>
      <vt:lpstr>Arial</vt:lpstr>
      <vt:lpstr>Calibri</vt:lpstr>
      <vt:lpstr>Calibri Light</vt:lpstr>
      <vt:lpstr>Helvetica</vt:lpstr>
      <vt:lpstr>Kantoorthema</vt:lpstr>
      <vt:lpstr>DEVELOPMENT OF AN INSTRUMENTATION SYSTEM FOR THE CHARACTERISATION OF VELOSTAT MATERIAL</vt:lpstr>
      <vt:lpstr>Velostat?</vt:lpstr>
      <vt:lpstr>PowerPoint-presentatie</vt:lpstr>
      <vt:lpstr>Instrumentation system?</vt:lpstr>
      <vt:lpstr>Current State</vt:lpstr>
      <vt:lpstr>Sensing Principles</vt:lpstr>
      <vt:lpstr>Overview</vt:lpstr>
      <vt:lpstr>Sensor Material &amp; Connection</vt:lpstr>
      <vt:lpstr>Instrumentation Hardware</vt:lpstr>
      <vt:lpstr>Multiplexers</vt:lpstr>
      <vt:lpstr>Overview</vt:lpstr>
      <vt:lpstr>Web Visualisation</vt:lpstr>
      <vt:lpstr>Web Visualisation</vt:lpstr>
      <vt:lpstr>Interaction flow</vt:lpstr>
      <vt:lpstr>Complete System</vt:lpstr>
      <vt:lpstr>Single Mode</vt:lpstr>
      <vt:lpstr>Sequencer Mode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Velostat Development Kit</dc:title>
  <dc:creator>Louis de Looze</dc:creator>
  <cp:lastModifiedBy>Louis de Looze</cp:lastModifiedBy>
  <cp:revision>5</cp:revision>
  <dcterms:created xsi:type="dcterms:W3CDTF">2023-06-01T18:08:03Z</dcterms:created>
  <dcterms:modified xsi:type="dcterms:W3CDTF">2023-08-27T10:09:25Z</dcterms:modified>
</cp:coreProperties>
</file>